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80" r:id="rId3"/>
    <p:sldId id="297" r:id="rId4"/>
    <p:sldId id="300" r:id="rId5"/>
    <p:sldId id="304" r:id="rId6"/>
    <p:sldId id="303" r:id="rId7"/>
    <p:sldId id="302" r:id="rId8"/>
    <p:sldId id="287" r:id="rId9"/>
    <p:sldId id="275" r:id="rId10"/>
    <p:sldId id="288" r:id="rId11"/>
    <p:sldId id="289" r:id="rId12"/>
    <p:sldId id="294" r:id="rId13"/>
    <p:sldId id="295" r:id="rId14"/>
    <p:sldId id="290" r:id="rId15"/>
    <p:sldId id="291" r:id="rId16"/>
    <p:sldId id="292" r:id="rId17"/>
    <p:sldId id="293" r:id="rId18"/>
    <p:sldId id="296" r:id="rId19"/>
    <p:sldId id="299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C74CFD24-E2FA-4E25-BA86-593218833156}">
  <a:tblStyle styleId="{C74CFD24-E2FA-4E25-BA86-593218833156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FFEDE6"/>
          </a:solidFill>
        </a:fill>
      </a:tcStyle>
    </a:wholeTbl>
    <a:band1H>
      <a:tcStyle>
        <a:tcBdr/>
        <a:fill>
          <a:solidFill>
            <a:srgbClr val="FFDACA"/>
          </a:solidFill>
        </a:fill>
      </a:tcStyle>
    </a:band1H>
    <a:band1V>
      <a:tcStyle>
        <a:tcBdr/>
        <a:fill>
          <a:solidFill>
            <a:srgbClr val="FFDACA"/>
          </a:solidFill>
        </a:fill>
      </a:tcStyle>
    </a:band1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75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1435332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Shape 19"/>
          <p:cNvSpPr/>
          <p:nvPr/>
        </p:nvSpPr>
        <p:spPr>
          <a:xfrm>
            <a:off x="87084" y="69754"/>
            <a:ext cx="12017828" cy="6692200"/>
          </a:xfrm>
          <a:prstGeom prst="roundRect">
            <a:avLst>
              <a:gd name="adj" fmla="val 4929"/>
            </a:avLst>
          </a:prstGeom>
          <a:blipFill rotWithShape="1">
            <a:blip r:embed="rId2">
              <a:alphaModFix/>
            </a:blip>
            <a:tile tx="0" ty="0" sx="55000" sy="55000" flip="none" algn="tl"/>
          </a:blipFill>
          <a:ln w="9525" cap="sq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sldNum" idx="12"/>
          </p:nvPr>
        </p:nvSpPr>
        <p:spPr>
          <a:xfrm>
            <a:off x="195070" y="6210300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23" name="Shape 23"/>
          <p:cNvSpPr/>
          <p:nvPr/>
        </p:nvSpPr>
        <p:spPr>
          <a:xfrm>
            <a:off x="83909" y="1449304"/>
            <a:ext cx="12028716" cy="15273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24"/>
          <p:cNvSpPr/>
          <p:nvPr/>
        </p:nvSpPr>
        <p:spPr>
          <a:xfrm>
            <a:off x="83909" y="1396720"/>
            <a:ext cx="12028716" cy="120580"/>
          </a:xfrm>
          <a:prstGeom prst="rect">
            <a:avLst/>
          </a:prstGeom>
          <a:solidFill>
            <a:srgbClr val="FFC4A8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Shape 25"/>
          <p:cNvSpPr/>
          <p:nvPr/>
        </p:nvSpPr>
        <p:spPr>
          <a:xfrm>
            <a:off x="83909" y="2976649"/>
            <a:ext cx="12028716" cy="1105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Shape 26"/>
          <p:cNvSpPr txBox="1">
            <a:spLocks noGrp="1"/>
          </p:cNvSpPr>
          <p:nvPr>
            <p:ph type="subTitle" idx="1"/>
          </p:nvPr>
        </p:nvSpPr>
        <p:spPr>
          <a:xfrm>
            <a:off x="1727200" y="3200400"/>
            <a:ext cx="8534399" cy="160019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6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Font typeface="Noto Sans Symbols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Font typeface="Noto Sans Symbols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Font typeface="Calibri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ctrTitle"/>
          </p:nvPr>
        </p:nvSpPr>
        <p:spPr>
          <a:xfrm>
            <a:off x="609600" y="1505929"/>
            <a:ext cx="10972799" cy="147002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mbria"/>
              <a:buNone/>
              <a:defRPr sz="4000" b="0" i="0" u="none" strike="noStrike" cap="none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5CC02B5-0034-4897-9E2F-1E8F6C457634}"/>
              </a:ext>
            </a:extLst>
          </p:cNvPr>
          <p:cNvGrpSpPr/>
          <p:nvPr userDrawn="1"/>
        </p:nvGrpSpPr>
        <p:grpSpPr>
          <a:xfrm>
            <a:off x="8400811" y="5334000"/>
            <a:ext cx="4094190" cy="1831852"/>
            <a:chOff x="8382000" y="5405594"/>
            <a:chExt cx="4094190" cy="1831852"/>
          </a:xfrm>
        </p:grpSpPr>
        <p:pic>
          <p:nvPicPr>
            <p:cNvPr id="15" name="Picture 14" descr="Image result for labview 2016 logo">
              <a:extLst>
                <a:ext uri="{FF2B5EF4-FFF2-40B4-BE49-F238E27FC236}">
                  <a16:creationId xmlns:a16="http://schemas.microsoft.com/office/drawing/2014/main" id="{3F58D095-CC7B-4897-830B-5B465FA3CE4B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0" y="5769121"/>
              <a:ext cx="989249" cy="9928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D386DDD-A7B5-4584-BB39-0A7BE8C6923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15535" y="5405594"/>
              <a:ext cx="3660655" cy="183185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sldNum" idx="12"/>
          </p:nvPr>
        </p:nvSpPr>
        <p:spPr>
          <a:xfrm>
            <a:off x="195070" y="6210300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‹#›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1" name="Shape 31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5714" algn="l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8640" marR="0" lvl="1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22960" marR="0" lvl="2" indent="-2921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8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7280" marR="0" lvl="3" indent="-3048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80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45920" marR="0" lvl="5" indent="-762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920240" marR="0" lvl="6" indent="-253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94560" marR="0" lvl="7" indent="-101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468880" marR="0" lvl="8" indent="-507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1219200" y="274637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mbria"/>
              <a:buNone/>
              <a:defRPr sz="4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CB56C63-79D6-4201-A49A-54C1DF18B8A1}"/>
              </a:ext>
            </a:extLst>
          </p:cNvPr>
          <p:cNvGrpSpPr/>
          <p:nvPr userDrawn="1"/>
        </p:nvGrpSpPr>
        <p:grpSpPr>
          <a:xfrm>
            <a:off x="8400811" y="5334000"/>
            <a:ext cx="4094190" cy="1831852"/>
            <a:chOff x="8382000" y="5405594"/>
            <a:chExt cx="4094190" cy="1831852"/>
          </a:xfrm>
        </p:grpSpPr>
        <p:pic>
          <p:nvPicPr>
            <p:cNvPr id="11" name="Picture 10" descr="Image result for labview 2016 logo">
              <a:extLst>
                <a:ext uri="{FF2B5EF4-FFF2-40B4-BE49-F238E27FC236}">
                  <a16:creationId xmlns:a16="http://schemas.microsoft.com/office/drawing/2014/main" id="{527BE2E2-58B2-4F36-9DE5-103F52A5400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0" y="5769121"/>
              <a:ext cx="989249" cy="9928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28B17B2-63B8-41CF-970F-D9133C5FD78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15535" y="5405594"/>
              <a:ext cx="3660655" cy="183185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Shape 40"/>
          <p:cNvSpPr/>
          <p:nvPr/>
        </p:nvSpPr>
        <p:spPr>
          <a:xfrm>
            <a:off x="87084" y="69754"/>
            <a:ext cx="12017828" cy="6692200"/>
          </a:xfrm>
          <a:prstGeom prst="roundRect">
            <a:avLst>
              <a:gd name="adj" fmla="val 4929"/>
            </a:avLst>
          </a:prstGeom>
          <a:blipFill rotWithShape="1">
            <a:blip r:embed="rId2">
              <a:alphaModFix/>
            </a:blip>
            <a:tile tx="0" ty="0" sx="55000" sy="55000" flip="none" algn="tl"/>
          </a:blipFill>
          <a:ln w="9525" cap="sq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1066800" y="6172200"/>
            <a:ext cx="5333998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/>
          <p:nvPr/>
        </p:nvSpPr>
        <p:spPr>
          <a:xfrm rot="10800000" flipH="1">
            <a:off x="92550" y="2376828"/>
            <a:ext cx="12018020" cy="914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Shape 44"/>
          <p:cNvSpPr/>
          <p:nvPr/>
        </p:nvSpPr>
        <p:spPr>
          <a:xfrm>
            <a:off x="92195" y="2341475"/>
            <a:ext cx="12018373" cy="45718"/>
          </a:xfrm>
          <a:prstGeom prst="rect">
            <a:avLst/>
          </a:prstGeom>
          <a:solidFill>
            <a:srgbClr val="FFC4A8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Shape 45"/>
          <p:cNvSpPr/>
          <p:nvPr/>
        </p:nvSpPr>
        <p:spPr>
          <a:xfrm>
            <a:off x="91075" y="2468880"/>
            <a:ext cx="12019495" cy="45718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Shape 46"/>
          <p:cNvSpPr>
            <a:spLocks noGrp="1"/>
          </p:cNvSpPr>
          <p:nvPr>
            <p:ph type="sldNum" idx="12"/>
          </p:nvPr>
        </p:nvSpPr>
        <p:spPr>
          <a:xfrm>
            <a:off x="195070" y="6208776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963083" y="2547938"/>
            <a:ext cx="10363200" cy="13382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8640" marR="0" lvl="1" indent="-23114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22960" marR="0" lvl="2" indent="-2387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7280" marR="0" lvl="3" indent="-23368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2286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Font typeface="Calibri"/>
              <a:buNone/>
              <a:defRPr sz="1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45920" marR="0" lvl="5" indent="-762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920240" marR="0" lvl="6" indent="-253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94560" marR="0" lvl="7" indent="-101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468880" marR="0" lvl="8" indent="-507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963083" y="952500"/>
            <a:ext cx="103632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mbria"/>
              <a:buNone/>
              <a:defRPr sz="4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648D976-F6D9-42B7-97C5-C9C800E15BDB}"/>
              </a:ext>
            </a:extLst>
          </p:cNvPr>
          <p:cNvGrpSpPr/>
          <p:nvPr userDrawn="1"/>
        </p:nvGrpSpPr>
        <p:grpSpPr>
          <a:xfrm>
            <a:off x="8400811" y="5334000"/>
            <a:ext cx="4094190" cy="1831852"/>
            <a:chOff x="8382000" y="5405594"/>
            <a:chExt cx="4094190" cy="1831852"/>
          </a:xfrm>
        </p:grpSpPr>
        <p:pic>
          <p:nvPicPr>
            <p:cNvPr id="15" name="Picture 14" descr="Image result for labview 2016 logo">
              <a:extLst>
                <a:ext uri="{FF2B5EF4-FFF2-40B4-BE49-F238E27FC236}">
                  <a16:creationId xmlns:a16="http://schemas.microsoft.com/office/drawing/2014/main" id="{8C4A4FFB-FCF4-4E20-80C2-EB2E5B1399C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82000" y="5769121"/>
              <a:ext cx="989249" cy="9928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2D86DFA-9AF8-440F-BBB0-21FCF51BBDA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815535" y="5405594"/>
              <a:ext cx="3660655" cy="1831852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1998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sldNum" idx="12"/>
          </p:nvPr>
        </p:nvSpPr>
        <p:spPr>
          <a:xfrm>
            <a:off x="195070" y="6210300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1219200" y="274637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mbria"/>
              <a:buNone/>
              <a:defRPr sz="4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Shape 72"/>
          <p:cNvSpPr/>
          <p:nvPr/>
        </p:nvSpPr>
        <p:spPr>
          <a:xfrm>
            <a:off x="85344" y="69753"/>
            <a:ext cx="12017828" cy="6693408"/>
          </a:xfrm>
          <a:prstGeom prst="roundRect">
            <a:avLst>
              <a:gd name="adj" fmla="val 4929"/>
            </a:avLst>
          </a:prstGeom>
          <a:blipFill rotWithShape="1">
            <a:blip r:embed="rId2">
              <a:alphaModFix/>
            </a:blip>
            <a:tile tx="0" ty="0" sx="55000" sy="55000" flip="none" algn="tl"/>
          </a:blipFill>
          <a:ln w="9525" cap="sq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1998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>
            <a:spLocks noGrp="1"/>
          </p:cNvSpPr>
          <p:nvPr>
            <p:ph type="sldNum" idx="12"/>
          </p:nvPr>
        </p:nvSpPr>
        <p:spPr>
          <a:xfrm>
            <a:off x="195070" y="6210300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3962400" y="1600200"/>
            <a:ext cx="7619999" cy="449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5714" algn="l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8640" marR="0" lvl="1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22960" marR="0" lvl="2" indent="-2921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8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7280" marR="0" lvl="3" indent="-3048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80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45920" marR="0" lvl="5" indent="-762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920240" marR="0" lvl="6" indent="-253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94560" marR="0" lvl="7" indent="-101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468880" marR="0" lvl="8" indent="-507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1219200" y="1600200"/>
            <a:ext cx="2540000" cy="449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8640" marR="0" lvl="1" indent="-23114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22960" marR="0" lvl="2" indent="-2387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Font typeface="Noto Sans Symbols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7280" marR="0" lvl="3" indent="-23368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Font typeface="Noto Sans Symbols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2286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Font typeface="Calibri"/>
              <a:buNone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45920" marR="0" lvl="5" indent="-762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920240" marR="0" lvl="6" indent="-253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94560" marR="0" lvl="7" indent="-101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468880" marR="0" lvl="8" indent="-507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1219200" y="273050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mbria"/>
              <a:buNone/>
              <a:defRPr sz="4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1998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1816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>
            <a:spLocks noGrp="1"/>
          </p:cNvSpPr>
          <p:nvPr>
            <p:ph type="sldNum" idx="12"/>
          </p:nvPr>
        </p:nvSpPr>
        <p:spPr>
          <a:xfrm>
            <a:off x="195070" y="6208776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83" name="Shape 83"/>
          <p:cNvSpPr/>
          <p:nvPr/>
        </p:nvSpPr>
        <p:spPr>
          <a:xfrm rot="10800000" flipH="1">
            <a:off x="91076" y="4683553"/>
            <a:ext cx="12009119" cy="914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Shape 84"/>
          <p:cNvSpPr/>
          <p:nvPr/>
        </p:nvSpPr>
        <p:spPr>
          <a:xfrm>
            <a:off x="91345" y="4650475"/>
            <a:ext cx="12008852" cy="45718"/>
          </a:xfrm>
          <a:prstGeom prst="rect">
            <a:avLst/>
          </a:prstGeom>
          <a:solidFill>
            <a:srgbClr val="FFC4A8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5" name="Shape 85"/>
          <p:cNvSpPr/>
          <p:nvPr/>
        </p:nvSpPr>
        <p:spPr>
          <a:xfrm>
            <a:off x="91346" y="4773225"/>
            <a:ext cx="12008849" cy="48807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1219200" y="5445825"/>
            <a:ext cx="9753599" cy="685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8640" marR="0" lvl="1" indent="-10287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Noto Sans Symbols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22960" marR="0" lvl="2" indent="-133985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85000"/>
              <a:buFont typeface="Noto Sans Symbols"/>
              <a:buChar char="●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7280" marR="0" lvl="3" indent="-1498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79999"/>
              <a:buFont typeface="Noto Sans Symbols"/>
              <a:buChar char="●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-12065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o"/>
              <a:defRPr sz="9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45920" marR="0" lvl="5" indent="-762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920240" marR="0" lvl="6" indent="-253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94560" marR="0" lvl="7" indent="-101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468880" marR="0" lvl="8" indent="-507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title"/>
          </p:nvPr>
        </p:nvSpPr>
        <p:spPr>
          <a:xfrm>
            <a:off x="1219200" y="4900550"/>
            <a:ext cx="9753599" cy="5222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mbria"/>
              <a:buNone/>
              <a:defRPr sz="28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pic" idx="2"/>
          </p:nvPr>
        </p:nvSpPr>
        <p:spPr>
          <a:xfrm>
            <a:off x="91078" y="66676"/>
            <a:ext cx="12002497" cy="4581524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lt2"/>
          </a:solidFill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8640" marR="0" lvl="1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22960" marR="0" lvl="2" indent="-2921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8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7280" marR="0" lvl="3" indent="-3048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80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45920" marR="0" lvl="5" indent="-762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920240" marR="0" lvl="6" indent="-253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94560" marR="0" lvl="7" indent="-101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468880" marR="0" lvl="8" indent="-507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 rot="5400000">
            <a:off x="4114799" y="-1447800"/>
            <a:ext cx="4572000" cy="10363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5714" algn="l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8640" marR="0" lvl="1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22960" marR="0" lvl="2" indent="-2921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8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7280" marR="0" lvl="3" indent="-3048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80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45920" marR="0" lvl="5" indent="-762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920240" marR="0" lvl="6" indent="-253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94560" marR="0" lvl="7" indent="-101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468880" marR="0" lvl="8" indent="-507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1998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sldNum" idx="12"/>
          </p:nvPr>
        </p:nvSpPr>
        <p:spPr>
          <a:xfrm>
            <a:off x="195070" y="6210300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4" name="Shape 94"/>
          <p:cNvSpPr txBox="1">
            <a:spLocks noGrp="1"/>
          </p:cNvSpPr>
          <p:nvPr>
            <p:ph type="title"/>
          </p:nvPr>
        </p:nvSpPr>
        <p:spPr>
          <a:xfrm>
            <a:off x="1219200" y="274637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mbria"/>
              <a:buNone/>
              <a:defRPr sz="4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1998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8" name="Shape 98"/>
          <p:cNvSpPr>
            <a:spLocks noGrp="1"/>
          </p:cNvSpPr>
          <p:nvPr>
            <p:ph type="sldNum" idx="12"/>
          </p:nvPr>
        </p:nvSpPr>
        <p:spPr>
          <a:xfrm>
            <a:off x="195070" y="6210300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 rot="5400000">
            <a:off x="2001836" y="-507995"/>
            <a:ext cx="5851525" cy="741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5714" algn="l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8640" marR="0" lvl="1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22960" marR="0" lvl="2" indent="-2921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8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7280" marR="0" lvl="3" indent="-3048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80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45920" marR="0" lvl="5" indent="-762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920240" marR="0" lvl="6" indent="-253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94560" marR="0" lvl="7" indent="-101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468880" marR="0" lvl="8" indent="-507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 rot="5400000">
            <a:off x="7254557" y="1859283"/>
            <a:ext cx="5851525" cy="268223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mbria"/>
              <a:buNone/>
              <a:defRPr sz="4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0">
            <a:alphaModFix/>
          </a:blip>
          <a:tile tx="0" ty="0" sx="55000" sy="55000" flip="none" algn="tl"/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Shape 11"/>
          <p:cNvSpPr/>
          <p:nvPr/>
        </p:nvSpPr>
        <p:spPr>
          <a:xfrm>
            <a:off x="85344" y="69753"/>
            <a:ext cx="12017828" cy="6693408"/>
          </a:xfrm>
          <a:prstGeom prst="roundRect">
            <a:avLst>
              <a:gd name="adj" fmla="val 4929"/>
            </a:avLst>
          </a:prstGeom>
          <a:blipFill rotWithShape="1">
            <a:blip r:embed="rId10">
              <a:alphaModFix/>
            </a:blip>
            <a:tile tx="0" ty="0" sx="55000" sy="55000" flip="none" algn="tl"/>
          </a:blipFill>
          <a:ln w="9525" cap="sq" cmpd="sng">
            <a:solidFill>
              <a:schemeClr val="dk1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229600" y="6191250"/>
            <a:ext cx="3301998" cy="4762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219200" y="6172200"/>
            <a:ext cx="5283200" cy="457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libri"/>
              <a:buNone/>
              <a:defRPr sz="1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>
            <a:spLocks noGrp="1"/>
          </p:cNvSpPr>
          <p:nvPr>
            <p:ph type="sldNum" idx="12"/>
          </p:nvPr>
        </p:nvSpPr>
        <p:spPr>
          <a:xfrm>
            <a:off x="195070" y="6210300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‹#›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1219200" y="1447800"/>
            <a:ext cx="10363200" cy="4572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74320" marR="0" lvl="0" indent="5714" algn="l" rtl="0">
              <a:lnSpc>
                <a:spcPct val="100000"/>
              </a:lnSpc>
              <a:spcBef>
                <a:spcPts val="580"/>
              </a:spcBef>
              <a:spcAft>
                <a:spcPts val="0"/>
              </a:spcAft>
              <a:buClr>
                <a:schemeClr val="accent1"/>
              </a:buClr>
              <a:buSzPct val="85000"/>
              <a:buFont typeface="Noto Sans Symbols"/>
              <a:buChar char="●"/>
              <a:defRPr sz="2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548640" marR="0" lvl="1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85000"/>
              <a:buFont typeface="Noto Sans Symbols"/>
              <a:buChar char="●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822960" marR="0" lvl="2" indent="-2921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85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97280" marR="0" lvl="3" indent="-3048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80000"/>
              <a:buFont typeface="Noto Sans Symbols"/>
              <a:buChar char="●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2540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o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645920" marR="0" lvl="5" indent="-762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3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920240" marR="0" lvl="6" indent="-253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chemeClr val="accent2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194560" marR="0" lvl="7" indent="-10160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FFC4A8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468880" marR="0" lvl="8" indent="-5079" algn="l" rtl="0">
              <a:lnSpc>
                <a:spcPct val="100000"/>
              </a:lnSpc>
              <a:spcBef>
                <a:spcPts val="370"/>
              </a:spcBef>
              <a:spcAft>
                <a:spcPts val="0"/>
              </a:spcAft>
              <a:buClr>
                <a:srgbClr val="BFBFBF"/>
              </a:buClr>
              <a:buSzPct val="100000"/>
              <a:buFont typeface="Calibri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1219200" y="274637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Cambria"/>
              <a:buNone/>
              <a:defRPr sz="4000" b="0" i="0" u="none" strike="noStrike" cap="none">
                <a:solidFill>
                  <a:schemeClr val="dk2"/>
                </a:solidFill>
                <a:latin typeface="Cambria"/>
                <a:ea typeface="Cambria"/>
                <a:cs typeface="Cambria"/>
                <a:sym typeface="Cambria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subTitle" idx="1"/>
          </p:nvPr>
        </p:nvSpPr>
        <p:spPr>
          <a:xfrm>
            <a:off x="1727200" y="3200400"/>
            <a:ext cx="8534399" cy="160019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ans Symbols"/>
              <a:buNone/>
            </a:pPr>
            <a:r>
              <a:rPr lang="en-US" sz="2600" b="0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Brandon Moe </a:t>
            </a:r>
            <a:endParaRPr sz="2600" b="0" i="0" u="none" strike="noStrike" cap="none" dirty="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ctrTitle"/>
          </p:nvPr>
        </p:nvSpPr>
        <p:spPr>
          <a:xfrm>
            <a:off x="609600" y="1505929"/>
            <a:ext cx="10972799" cy="147002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Cambria"/>
              <a:buNone/>
            </a:pPr>
            <a:r>
              <a:rPr lang="en-US" dirty="0"/>
              <a:t>Command and Control </a:t>
            </a:r>
            <a:endParaRPr lang="en-US" sz="4000" b="0" i="0" u="none" strike="noStrike" cap="none" dirty="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9" name="Shape 109"/>
          <p:cNvSpPr>
            <a:spLocks noGrp="1"/>
          </p:cNvSpPr>
          <p:nvPr>
            <p:ph type="sldNum" idx="12"/>
          </p:nvPr>
        </p:nvSpPr>
        <p:spPr>
          <a:xfrm>
            <a:off x="195070" y="6210300"/>
            <a:ext cx="609599" cy="457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 anchorCtr="1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1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  <p:transition spd="med" advClick="0" advTm="10000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10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snippet of a basic drive system </a:t>
            </a:r>
          </a:p>
          <a:p>
            <a:r>
              <a:rPr lang="en-US" dirty="0"/>
              <a:t>There are two main parts </a:t>
            </a:r>
          </a:p>
          <a:p>
            <a:pPr lvl="1"/>
            <a:r>
              <a:rPr lang="en-US" dirty="0"/>
              <a:t>Commands </a:t>
            </a:r>
          </a:p>
          <a:p>
            <a:pPr lvl="1"/>
            <a:r>
              <a:rPr lang="en-US" dirty="0"/>
              <a:t>Implementation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Interface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3429000"/>
            <a:ext cx="3653340" cy="126206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1945409"/>
            <a:ext cx="2652830" cy="4530436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6553200" y="3810000"/>
            <a:ext cx="1905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11160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11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Commands are the actions you want to preform </a:t>
            </a:r>
          </a:p>
          <a:p>
            <a:r>
              <a:rPr lang="en-US" dirty="0"/>
              <a:t>These will be placed in </a:t>
            </a:r>
            <a:r>
              <a:rPr lang="en-US" dirty="0" err="1"/>
              <a:t>teleop</a:t>
            </a:r>
            <a:r>
              <a:rPr lang="en-US" dirty="0"/>
              <a:t> </a:t>
            </a:r>
          </a:p>
          <a:p>
            <a:r>
              <a:rPr lang="en-US" dirty="0"/>
              <a:t>Anything you want the robot to do needs a command</a:t>
            </a:r>
          </a:p>
          <a:p>
            <a:r>
              <a:rPr lang="en-US" dirty="0"/>
              <a:t>In C++ these are called header files   </a:t>
            </a:r>
            <a:r>
              <a:rPr lang="en-US" dirty="0" err="1"/>
              <a:t>example.h</a:t>
            </a:r>
            <a:r>
              <a:rPr lang="en-US" dirty="0"/>
              <a:t>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3505200"/>
            <a:ext cx="5953432" cy="3035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8080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12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will write click on one of the templates and click on make new from template.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a new command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600" t="29121" r="82500" b="2546"/>
          <a:stretch/>
        </p:blipFill>
        <p:spPr>
          <a:xfrm>
            <a:off x="3581400" y="2068096"/>
            <a:ext cx="3233930" cy="457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148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13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Drive Immediate Command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600200"/>
            <a:ext cx="6562725" cy="501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233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14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These is where you will execute actions that your command calls </a:t>
            </a:r>
          </a:p>
          <a:p>
            <a:r>
              <a:rPr lang="en-US" dirty="0"/>
              <a:t>All movement on the robot is executed here </a:t>
            </a:r>
          </a:p>
          <a:p>
            <a:r>
              <a:rPr lang="en-US" dirty="0"/>
              <a:t>In C++ these are known as source file    example.cpp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3086100"/>
            <a:ext cx="5669939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960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15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Values you want to pass into command</a:t>
            </a:r>
          </a:p>
          <a:p>
            <a:r>
              <a:rPr lang="en-US" dirty="0"/>
              <a:t>Can be any data type 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Setpoints</a:t>
            </a:r>
            <a:r>
              <a:rPr lang="en-US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1981200"/>
            <a:ext cx="5238750" cy="3624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899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16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all of the names of things the robot can do</a:t>
            </a:r>
          </a:p>
          <a:p>
            <a:r>
              <a:rPr lang="en-US" dirty="0"/>
              <a:t>GIVE IT A MEANINGFUL NAME!!!!</a:t>
            </a:r>
          </a:p>
          <a:p>
            <a:pPr lvl="1"/>
            <a:r>
              <a:rPr lang="en-US" dirty="0"/>
              <a:t>Ex: Robot Centric Drive Immediate </a:t>
            </a:r>
          </a:p>
          <a:p>
            <a:pPr lvl="1"/>
            <a:r>
              <a:rPr lang="en-US" strike="sngStrike" dirty="0"/>
              <a:t>Move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2971800"/>
            <a:ext cx="5029200" cy="3501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0447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17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where you program what each operation does </a:t>
            </a:r>
          </a:p>
          <a:p>
            <a:r>
              <a:rPr lang="en-US" dirty="0"/>
              <a:t>This is where the magic happens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490051"/>
            <a:ext cx="7924800" cy="4177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316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18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298408"/>
            <a:ext cx="7035595" cy="537371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77400" y="3435259"/>
            <a:ext cx="990600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err="1"/>
              <a:t>Setpoints</a:t>
            </a:r>
            <a:r>
              <a:rPr lang="en-US" dirty="0"/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11596" y="5334000"/>
            <a:ext cx="991394" cy="3077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Operation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1802990" y="5486400"/>
            <a:ext cx="2388010" cy="109210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6788726" y="3589147"/>
            <a:ext cx="2870201" cy="1057564"/>
          </a:xfrm>
          <a:prstGeom prst="straightConnector1">
            <a:avLst/>
          </a:prstGeom>
          <a:ln w="76200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47960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19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Initialize 2 joysticks </a:t>
            </a:r>
          </a:p>
          <a:p>
            <a:pPr lvl="1"/>
            <a:r>
              <a:rPr lang="en-US" dirty="0"/>
              <a:t>3 Axis + slider (in total 4 axis)  </a:t>
            </a:r>
          </a:p>
          <a:p>
            <a:pPr lvl="1"/>
            <a:r>
              <a:rPr lang="en-US" dirty="0"/>
              <a:t>12 Buttons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3</a:t>
            </a:r>
          </a:p>
        </p:txBody>
      </p:sp>
    </p:spTree>
    <p:extLst>
      <p:ext uri="{BB962C8B-B14F-4D97-AF65-F5344CB8AC3E}">
        <p14:creationId xmlns:p14="http://schemas.microsoft.com/office/powerpoint/2010/main" val="36158876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2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Initialize a Joystick </a:t>
            </a:r>
          </a:p>
          <a:p>
            <a:r>
              <a:rPr lang="en-US" dirty="0"/>
              <a:t>Command and Control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Todays Topics </a:t>
            </a:r>
          </a:p>
        </p:txBody>
      </p:sp>
    </p:spTree>
    <p:extLst>
      <p:ext uri="{BB962C8B-B14F-4D97-AF65-F5344CB8AC3E}">
        <p14:creationId xmlns:p14="http://schemas.microsoft.com/office/powerpoint/2010/main" val="42916420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3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initialize a joystick </a:t>
            </a:r>
          </a:p>
        </p:txBody>
      </p:sp>
    </p:spTree>
    <p:extLst>
      <p:ext uri="{BB962C8B-B14F-4D97-AF65-F5344CB8AC3E}">
        <p14:creationId xmlns:p14="http://schemas.microsoft.com/office/powerpoint/2010/main" val="31713058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4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Up Begin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1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8750" t="20000" r="50625" b="16666"/>
          <a:stretch/>
        </p:blipFill>
        <p:spPr>
          <a:xfrm>
            <a:off x="1143000" y="228600"/>
            <a:ext cx="25146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107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5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Initialize Your Joysticks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2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685800"/>
            <a:ext cx="3810000" cy="3420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39000" y="1219200"/>
            <a:ext cx="37337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Give Meaningful names!</a:t>
            </a:r>
          </a:p>
          <a:p>
            <a:r>
              <a:rPr lang="en-US" dirty="0"/>
              <a:t>Driver joystick is always USB 0</a:t>
            </a:r>
          </a:p>
          <a:p>
            <a:r>
              <a:rPr lang="en-US" dirty="0"/>
              <a:t>Manipulator joystick is always USB 1</a:t>
            </a:r>
          </a:p>
        </p:txBody>
      </p:sp>
    </p:spTree>
    <p:extLst>
      <p:ext uri="{BB962C8B-B14F-4D97-AF65-F5344CB8AC3E}">
        <p14:creationId xmlns:p14="http://schemas.microsoft.com/office/powerpoint/2010/main" val="3412971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6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 to </a:t>
            </a:r>
            <a:r>
              <a:rPr lang="en-US" dirty="0" err="1"/>
              <a:t>teleop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3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8749" t="20000" r="51251" b="16666"/>
          <a:stretch/>
        </p:blipFill>
        <p:spPr>
          <a:xfrm>
            <a:off x="1447800" y="152400"/>
            <a:ext cx="24384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952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7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Unbundle your joystick (this can be done two ways) 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88723"/>
            <a:ext cx="4978550" cy="4263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042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Cambria"/>
              <a:buNone/>
            </a:pPr>
            <a:fld id="{00000000-1234-1234-1234-123412341234}" type="slidenum">
              <a:rPr lang="en-US" sz="1400" b="0" i="0" u="none" strike="noStrike" cap="none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8</a:t>
            </a:fld>
            <a:endParaRPr lang="en-US" sz="1400" b="0" i="0" u="none" strike="noStrike" cap="none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bane of Harrys existence 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Command and control </a:t>
            </a:r>
          </a:p>
        </p:txBody>
      </p:sp>
    </p:spTree>
    <p:extLst>
      <p:ext uri="{BB962C8B-B14F-4D97-AF65-F5344CB8AC3E}">
        <p14:creationId xmlns:p14="http://schemas.microsoft.com/office/powerpoint/2010/main" val="1831269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ctr">
              <a:buClr>
                <a:srgbClr val="FFFFFF"/>
              </a:buClr>
              <a:buSzPct val="25000"/>
              <a:buFont typeface="Cambria"/>
              <a:buNone/>
            </a:pPr>
            <a:fld id="{2CCB7038-6BC5-436F-B958-4B2C7848ACDF}" type="slidenum">
              <a:rPr lang="en-US" smtClean="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pPr algn="ctr">
                <a:buClr>
                  <a:srgbClr val="FFFFFF"/>
                </a:buClr>
                <a:buSzPct val="25000"/>
                <a:buFont typeface="Cambria"/>
                <a:buNone/>
              </a:pPr>
              <a:t>9</a:t>
            </a:fld>
            <a:endParaRPr lang="en-US" dirty="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Command and control is the process we use to program the robot </a:t>
            </a:r>
          </a:p>
          <a:p>
            <a:r>
              <a:rPr lang="en-US" dirty="0"/>
              <a:t>It real-time run speed is the fastest that LabVIEW offers</a:t>
            </a:r>
          </a:p>
          <a:p>
            <a:r>
              <a:rPr lang="en-US" dirty="0"/>
              <a:t>This is a very difficult concept to learn but is worth the benefits it offers</a:t>
            </a:r>
          </a:p>
          <a:p>
            <a:r>
              <a:rPr lang="en-US" dirty="0"/>
              <a:t>Remember this </a:t>
            </a:r>
            <a:r>
              <a:rPr lang="en-US"/>
              <a:t>is a very </a:t>
            </a:r>
            <a:r>
              <a:rPr lang="en-US" dirty="0"/>
              <a:t>hard concept. You will screw up at some point. Any mistakes you make I have already done and worse. It is a steep learning curve. </a:t>
            </a:r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654221321"/>
      </p:ext>
    </p:extLst>
  </p:cSld>
  <p:clrMapOvr>
    <a:masterClrMapping/>
  </p:clrMapOvr>
</p:sld>
</file>

<file path=ppt/theme/theme1.xml><?xml version="1.0" encoding="utf-8"?>
<a:theme xmlns:a="http://schemas.openxmlformats.org/drawingml/2006/main" name="Business plan presentation">
  <a:themeElements>
    <a:clrScheme name="Custom 4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FF8C00"/>
      </a:accent1>
      <a:accent2>
        <a:srgbClr val="7F7F7F"/>
      </a:accent2>
      <a:accent3>
        <a:srgbClr val="75BDA7"/>
      </a:accent3>
      <a:accent4>
        <a:srgbClr val="7A8C8E"/>
      </a:accent4>
      <a:accent5>
        <a:srgbClr val="595959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2637</TotalTime>
  <Words>347</Words>
  <Application>Microsoft Office PowerPoint</Application>
  <PresentationFormat>Widescreen</PresentationFormat>
  <Paragraphs>79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Cambria</vt:lpstr>
      <vt:lpstr>Noto Sans Symbols</vt:lpstr>
      <vt:lpstr>Business plan presentation</vt:lpstr>
      <vt:lpstr>Command and Control </vt:lpstr>
      <vt:lpstr>Todays Topics </vt:lpstr>
      <vt:lpstr>How to initialize a joystick </vt:lpstr>
      <vt:lpstr>Step 1</vt:lpstr>
      <vt:lpstr>Step 2</vt:lpstr>
      <vt:lpstr>Step 3</vt:lpstr>
      <vt:lpstr>Step 4</vt:lpstr>
      <vt:lpstr>Command and control </vt:lpstr>
      <vt:lpstr>Introduction</vt:lpstr>
      <vt:lpstr>Interface </vt:lpstr>
      <vt:lpstr>Commands </vt:lpstr>
      <vt:lpstr>Making a new command </vt:lpstr>
      <vt:lpstr>Standard Drive Immediate Command </vt:lpstr>
      <vt:lpstr>Implementation </vt:lpstr>
      <vt:lpstr>Setpoints </vt:lpstr>
      <vt:lpstr>Operations </vt:lpstr>
      <vt:lpstr>Controller </vt:lpstr>
      <vt:lpstr>Command </vt:lpstr>
      <vt:lpstr>Project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FRC Team 3026 Orange Crush</dc:title>
  <dc:creator>Brandon A. Moe</dc:creator>
  <cp:lastModifiedBy>Brandon A. Moe</cp:lastModifiedBy>
  <cp:revision>92</cp:revision>
  <dcterms:modified xsi:type="dcterms:W3CDTF">2018-04-19T23:34:17Z</dcterms:modified>
</cp:coreProperties>
</file>